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0FF"/>
    <a:srgbClr val="FECB98"/>
    <a:srgbClr val="EF7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444" autoAdjust="0"/>
  </p:normalViewPr>
  <p:slideViewPr>
    <p:cSldViewPr>
      <p:cViewPr varScale="1">
        <p:scale>
          <a:sx n="52" d="100"/>
          <a:sy n="52" d="100"/>
        </p:scale>
        <p:origin x="-44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C2338-10D5-49DB-8063-91D3717057D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48EC954-2E20-45F4-B1EC-6BDA3F114C89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Fortalecimiento</a:t>
          </a:r>
          <a:r>
            <a:rPr lang="en-US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 de </a:t>
          </a:r>
          <a:r>
            <a:rPr lang="en-US" b="1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prácticas</a:t>
          </a:r>
          <a:r>
            <a:rPr lang="en-US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 en CG</a:t>
          </a:r>
          <a:br>
            <a:rPr lang="en-US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</a:br>
          <a:r>
            <a:rPr lang="en-US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/>
          </a:r>
          <a:br>
            <a:rPr lang="en-US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</a:br>
          <a:r>
            <a:rPr lang="en-US" b="1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Vínculos</a:t>
          </a:r>
          <a:r>
            <a:rPr lang="en-US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 entre </a:t>
          </a:r>
          <a:r>
            <a:rPr lang="en-US" b="1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gobiernos</a:t>
          </a:r>
          <a:endParaRPr lang="en-US" b="1" dirty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</dgm:t>
    </dgm:pt>
    <dgm:pt modelId="{172E1D4C-99D2-4896-942E-5D67A82D7CC7}" type="parTrans" cxnId="{8AF2FA66-C610-4E14-92E3-7D7D6F8BFF3C}">
      <dgm:prSet/>
      <dgm:spPr/>
      <dgm:t>
        <a:bodyPr/>
        <a:lstStyle/>
        <a:p>
          <a:endParaRPr lang="en-US"/>
        </a:p>
      </dgm:t>
    </dgm:pt>
    <dgm:pt modelId="{09574DEE-C919-41ED-8C6A-0DFE9B2053DA}" type="sibTrans" cxnId="{8AF2FA66-C610-4E14-92E3-7D7D6F8BFF3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AD66C7F8-EDFD-45D1-863C-3246253FFF2D}">
      <dgm:prSet phldrT="[Texto]"/>
      <dgm:spPr>
        <a:solidFill>
          <a:srgbClr val="FECB98"/>
        </a:solidFill>
      </dgm:spPr>
      <dgm:t>
        <a:bodyPr/>
        <a:lstStyle/>
        <a:p>
          <a:endParaRPr lang="es-CO" b="1" dirty="0" smtClean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  <a:p>
          <a:r>
            <a:rPr lang="es-CO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RICG</a:t>
          </a:r>
          <a:r>
            <a:rPr lang="es-CO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/>
          </a:r>
          <a:br>
            <a:rPr lang="es-CO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</a:br>
          <a:endParaRPr lang="en-US" b="1" dirty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</dgm:t>
    </dgm:pt>
    <dgm:pt modelId="{ED39F944-44B7-44CB-BF58-E322E6523944}" type="parTrans" cxnId="{9AC66C43-8709-446D-A4C7-487C11A1542D}">
      <dgm:prSet/>
      <dgm:spPr/>
      <dgm:t>
        <a:bodyPr/>
        <a:lstStyle/>
        <a:p>
          <a:endParaRPr lang="en-US"/>
        </a:p>
      </dgm:t>
    </dgm:pt>
    <dgm:pt modelId="{0646BBBE-259B-4A44-98D8-5C640EB85476}" type="sibTrans" cxnId="{9AC66C43-8709-446D-A4C7-487C11A1542D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CE85E971-FA90-44E0-8B67-6679ECEF5BB0}">
      <dgm:prSet phldrT="[Texto]"/>
      <dgm:spPr>
        <a:solidFill>
          <a:srgbClr val="B7E0FF"/>
        </a:solidFill>
      </dgm:spPr>
      <dgm:t>
        <a:bodyPr/>
        <a:lstStyle/>
        <a:p>
          <a:r>
            <a:rPr lang="es-CO" b="1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Países LAC</a:t>
          </a:r>
          <a:endParaRPr lang="en-US" b="1" dirty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</dgm:t>
    </dgm:pt>
    <dgm:pt modelId="{94CD6E09-E7D6-4ACB-BC74-0B18D844500E}" type="sibTrans" cxnId="{5EAAE919-522E-478F-9B29-CC4323B6DE50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A82BFAD9-D280-43AB-A9DF-6E8BEFFC60EB}" type="parTrans" cxnId="{5EAAE919-522E-478F-9B29-CC4323B6DE50}">
      <dgm:prSet/>
      <dgm:spPr/>
      <dgm:t>
        <a:bodyPr/>
        <a:lstStyle/>
        <a:p>
          <a:endParaRPr lang="en-US"/>
        </a:p>
      </dgm:t>
    </dgm:pt>
    <dgm:pt modelId="{D826DA08-91A7-41D8-8101-9AB5CC032FC6}" type="pres">
      <dgm:prSet presAssocID="{FAEC2338-10D5-49DB-8063-91D3717057D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397B698-329F-4025-9034-827320A1569B}" type="pres">
      <dgm:prSet presAssocID="{E48EC954-2E20-45F4-B1EC-6BDA3F114C89}" presName="gear1" presStyleLbl="node1" presStyleIdx="0" presStyleCnt="3" custLinFactNeighborX="38104" custLinFactNeighborY="-121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DD007-5870-44EA-A5E5-80EB53A4A9C9}" type="pres">
      <dgm:prSet presAssocID="{E48EC954-2E20-45F4-B1EC-6BDA3F114C89}" presName="gear1srcNode" presStyleLbl="node1" presStyleIdx="0" presStyleCnt="3"/>
      <dgm:spPr/>
      <dgm:t>
        <a:bodyPr/>
        <a:lstStyle/>
        <a:p>
          <a:endParaRPr lang="es-MX"/>
        </a:p>
      </dgm:t>
    </dgm:pt>
    <dgm:pt modelId="{EB6091D7-4C79-47E6-9A27-0A26E80B61F3}" type="pres">
      <dgm:prSet presAssocID="{E48EC954-2E20-45F4-B1EC-6BDA3F114C89}" presName="gear1dstNode" presStyleLbl="node1" presStyleIdx="0" presStyleCnt="3"/>
      <dgm:spPr/>
      <dgm:t>
        <a:bodyPr/>
        <a:lstStyle/>
        <a:p>
          <a:endParaRPr lang="es-MX"/>
        </a:p>
      </dgm:t>
    </dgm:pt>
    <dgm:pt modelId="{55F9EA8F-D4E3-4F35-9E0F-8F151FA7953D}" type="pres">
      <dgm:prSet presAssocID="{CE85E971-FA90-44E0-8B67-6679ECEF5BB0}" presName="gear2" presStyleLbl="node1" presStyleIdx="1" presStyleCnt="3" custLinFactNeighborX="44628" custLinFactNeighborY="237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03F72-E490-46AB-8650-8CA4250AB8E8}" type="pres">
      <dgm:prSet presAssocID="{CE85E971-FA90-44E0-8B67-6679ECEF5BB0}" presName="gear2srcNode" presStyleLbl="node1" presStyleIdx="1" presStyleCnt="3"/>
      <dgm:spPr/>
      <dgm:t>
        <a:bodyPr/>
        <a:lstStyle/>
        <a:p>
          <a:endParaRPr lang="es-MX"/>
        </a:p>
      </dgm:t>
    </dgm:pt>
    <dgm:pt modelId="{3886CC33-731F-49AD-9CA7-801843D76186}" type="pres">
      <dgm:prSet presAssocID="{CE85E971-FA90-44E0-8B67-6679ECEF5BB0}" presName="gear2dstNode" presStyleLbl="node1" presStyleIdx="1" presStyleCnt="3"/>
      <dgm:spPr/>
      <dgm:t>
        <a:bodyPr/>
        <a:lstStyle/>
        <a:p>
          <a:endParaRPr lang="es-MX"/>
        </a:p>
      </dgm:t>
    </dgm:pt>
    <dgm:pt modelId="{770B1D27-0DA7-4F48-B37E-77D985CA565B}" type="pres">
      <dgm:prSet presAssocID="{AD66C7F8-EDFD-45D1-863C-3246253FFF2D}" presName="gear3" presStyleLbl="node1" presStyleIdx="2" presStyleCnt="3" custLinFactNeighborX="-310" custLinFactNeighborY="6649"/>
      <dgm:spPr/>
      <dgm:t>
        <a:bodyPr/>
        <a:lstStyle/>
        <a:p>
          <a:endParaRPr lang="en-US"/>
        </a:p>
      </dgm:t>
    </dgm:pt>
    <dgm:pt modelId="{D5C8915D-3F9D-4066-A749-B2724F4CD325}" type="pres">
      <dgm:prSet presAssocID="{AD66C7F8-EDFD-45D1-863C-3246253FFF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2FB1F-44D5-44B8-A848-FF70C4EFA6FC}" type="pres">
      <dgm:prSet presAssocID="{AD66C7F8-EDFD-45D1-863C-3246253FFF2D}" presName="gear3srcNode" presStyleLbl="node1" presStyleIdx="2" presStyleCnt="3"/>
      <dgm:spPr/>
      <dgm:t>
        <a:bodyPr/>
        <a:lstStyle/>
        <a:p>
          <a:endParaRPr lang="es-MX"/>
        </a:p>
      </dgm:t>
    </dgm:pt>
    <dgm:pt modelId="{2C31F776-3DBA-4A2D-82C1-0FB1ED4BB89C}" type="pres">
      <dgm:prSet presAssocID="{AD66C7F8-EDFD-45D1-863C-3246253FFF2D}" presName="gear3dstNode" presStyleLbl="node1" presStyleIdx="2" presStyleCnt="3"/>
      <dgm:spPr/>
      <dgm:t>
        <a:bodyPr/>
        <a:lstStyle/>
        <a:p>
          <a:endParaRPr lang="es-MX"/>
        </a:p>
      </dgm:t>
    </dgm:pt>
    <dgm:pt modelId="{8182BD98-7847-4073-90E4-98C436A4EE25}" type="pres">
      <dgm:prSet presAssocID="{09574DEE-C919-41ED-8C6A-0DFE9B2053DA}" presName="connector1" presStyleLbl="sibTrans2D1" presStyleIdx="0" presStyleCnt="3" custLinFactNeighborX="31052" custLinFactNeighborY="-11222"/>
      <dgm:spPr/>
      <dgm:t>
        <a:bodyPr/>
        <a:lstStyle/>
        <a:p>
          <a:endParaRPr lang="es-MX"/>
        </a:p>
      </dgm:t>
    </dgm:pt>
    <dgm:pt modelId="{CFE3A8B7-4249-47E8-8D70-6DAC27DB586D}" type="pres">
      <dgm:prSet presAssocID="{94CD6E09-E7D6-4ACB-BC74-0B18D844500E}" presName="connector2" presStyleLbl="sibTrans2D1" presStyleIdx="1" presStyleCnt="3" custAng="17831965" custLinFactNeighborX="26911" custLinFactNeighborY="29718"/>
      <dgm:spPr/>
      <dgm:t>
        <a:bodyPr/>
        <a:lstStyle/>
        <a:p>
          <a:endParaRPr lang="es-MX"/>
        </a:p>
      </dgm:t>
    </dgm:pt>
    <dgm:pt modelId="{55D4D454-0A60-4798-9AAC-3EE0DB4F6B2A}" type="pres">
      <dgm:prSet presAssocID="{0646BBBE-259B-4A44-98D8-5C640EB85476}" presName="connector3" presStyleLbl="sibTrans2D1" presStyleIdx="2" presStyleCnt="3" custAng="1234688" custLinFactNeighborX="2312" custLinFactNeighborY="7591"/>
      <dgm:spPr/>
      <dgm:t>
        <a:bodyPr/>
        <a:lstStyle/>
        <a:p>
          <a:endParaRPr lang="es-MX"/>
        </a:p>
      </dgm:t>
    </dgm:pt>
  </dgm:ptLst>
  <dgm:cxnLst>
    <dgm:cxn modelId="{73CA56F1-568C-4633-A094-7592634AA6E4}" type="presOf" srcId="{AD66C7F8-EDFD-45D1-863C-3246253FFF2D}" destId="{D5C8915D-3F9D-4066-A749-B2724F4CD325}" srcOrd="1" destOrd="0" presId="urn:microsoft.com/office/officeart/2005/8/layout/gear1"/>
    <dgm:cxn modelId="{5EAAE919-522E-478F-9B29-CC4323B6DE50}" srcId="{FAEC2338-10D5-49DB-8063-91D3717057DB}" destId="{CE85E971-FA90-44E0-8B67-6679ECEF5BB0}" srcOrd="1" destOrd="0" parTransId="{A82BFAD9-D280-43AB-A9DF-6E8BEFFC60EB}" sibTransId="{94CD6E09-E7D6-4ACB-BC74-0B18D844500E}"/>
    <dgm:cxn modelId="{7D03BED5-2A16-4CAE-A9A9-B26EFECED11B}" type="presOf" srcId="{E48EC954-2E20-45F4-B1EC-6BDA3F114C89}" destId="{EB6091D7-4C79-47E6-9A27-0A26E80B61F3}" srcOrd="2" destOrd="0" presId="urn:microsoft.com/office/officeart/2005/8/layout/gear1"/>
    <dgm:cxn modelId="{15B3A256-BE4B-4053-975E-244EE006C453}" type="presOf" srcId="{CE85E971-FA90-44E0-8B67-6679ECEF5BB0}" destId="{55F9EA8F-D4E3-4F35-9E0F-8F151FA7953D}" srcOrd="0" destOrd="0" presId="urn:microsoft.com/office/officeart/2005/8/layout/gear1"/>
    <dgm:cxn modelId="{3EE8DDC0-C0DC-4A3E-8ED8-0B5C02269F81}" type="presOf" srcId="{0646BBBE-259B-4A44-98D8-5C640EB85476}" destId="{55D4D454-0A60-4798-9AAC-3EE0DB4F6B2A}" srcOrd="0" destOrd="0" presId="urn:microsoft.com/office/officeart/2005/8/layout/gear1"/>
    <dgm:cxn modelId="{9AC66C43-8709-446D-A4C7-487C11A1542D}" srcId="{FAEC2338-10D5-49DB-8063-91D3717057DB}" destId="{AD66C7F8-EDFD-45D1-863C-3246253FFF2D}" srcOrd="2" destOrd="0" parTransId="{ED39F944-44B7-44CB-BF58-E322E6523944}" sibTransId="{0646BBBE-259B-4A44-98D8-5C640EB85476}"/>
    <dgm:cxn modelId="{9AF44BCF-8E23-4859-BC4A-A17AC70FBB25}" type="presOf" srcId="{AD66C7F8-EDFD-45D1-863C-3246253FFF2D}" destId="{C9E2FB1F-44D5-44B8-A848-FF70C4EFA6FC}" srcOrd="2" destOrd="0" presId="urn:microsoft.com/office/officeart/2005/8/layout/gear1"/>
    <dgm:cxn modelId="{85BE039B-0813-4604-AB86-9E0255B990D9}" type="presOf" srcId="{CE85E971-FA90-44E0-8B67-6679ECEF5BB0}" destId="{3886CC33-731F-49AD-9CA7-801843D76186}" srcOrd="2" destOrd="0" presId="urn:microsoft.com/office/officeart/2005/8/layout/gear1"/>
    <dgm:cxn modelId="{8C1AE5F4-4565-496D-BDF9-BA67B8228189}" type="presOf" srcId="{09574DEE-C919-41ED-8C6A-0DFE9B2053DA}" destId="{8182BD98-7847-4073-90E4-98C436A4EE25}" srcOrd="0" destOrd="0" presId="urn:microsoft.com/office/officeart/2005/8/layout/gear1"/>
    <dgm:cxn modelId="{F775411C-437F-461E-B05E-D596D82E128B}" type="presOf" srcId="{AD66C7F8-EDFD-45D1-863C-3246253FFF2D}" destId="{2C31F776-3DBA-4A2D-82C1-0FB1ED4BB89C}" srcOrd="3" destOrd="0" presId="urn:microsoft.com/office/officeart/2005/8/layout/gear1"/>
    <dgm:cxn modelId="{9C834D80-8F48-4BC7-BFF4-0A5AA26D2C80}" type="presOf" srcId="{E48EC954-2E20-45F4-B1EC-6BDA3F114C89}" destId="{5397B698-329F-4025-9034-827320A1569B}" srcOrd="0" destOrd="0" presId="urn:microsoft.com/office/officeart/2005/8/layout/gear1"/>
    <dgm:cxn modelId="{8AF2FA66-C610-4E14-92E3-7D7D6F8BFF3C}" srcId="{FAEC2338-10D5-49DB-8063-91D3717057DB}" destId="{E48EC954-2E20-45F4-B1EC-6BDA3F114C89}" srcOrd="0" destOrd="0" parTransId="{172E1D4C-99D2-4896-942E-5D67A82D7CC7}" sibTransId="{09574DEE-C919-41ED-8C6A-0DFE9B2053DA}"/>
    <dgm:cxn modelId="{0D1D4EAD-538D-4C27-A338-4D6ADFEC0159}" type="presOf" srcId="{AD66C7F8-EDFD-45D1-863C-3246253FFF2D}" destId="{770B1D27-0DA7-4F48-B37E-77D985CA565B}" srcOrd="0" destOrd="0" presId="urn:microsoft.com/office/officeart/2005/8/layout/gear1"/>
    <dgm:cxn modelId="{2D02B7E8-D9FE-4CE0-8DE5-B4576B294D1E}" type="presOf" srcId="{FAEC2338-10D5-49DB-8063-91D3717057DB}" destId="{D826DA08-91A7-41D8-8101-9AB5CC032FC6}" srcOrd="0" destOrd="0" presId="urn:microsoft.com/office/officeart/2005/8/layout/gear1"/>
    <dgm:cxn modelId="{D68611FB-7B98-4221-9432-D6814BAB1D92}" type="presOf" srcId="{E48EC954-2E20-45F4-B1EC-6BDA3F114C89}" destId="{E04DD007-5870-44EA-A5E5-80EB53A4A9C9}" srcOrd="1" destOrd="0" presId="urn:microsoft.com/office/officeart/2005/8/layout/gear1"/>
    <dgm:cxn modelId="{35AEA403-FDB3-40D5-AEE1-C49E164712FB}" type="presOf" srcId="{CE85E971-FA90-44E0-8B67-6679ECEF5BB0}" destId="{E4903F72-E490-46AB-8650-8CA4250AB8E8}" srcOrd="1" destOrd="0" presId="urn:microsoft.com/office/officeart/2005/8/layout/gear1"/>
    <dgm:cxn modelId="{946CCFD2-B9BC-4DAD-9D7B-128D12DB1826}" type="presOf" srcId="{94CD6E09-E7D6-4ACB-BC74-0B18D844500E}" destId="{CFE3A8B7-4249-47E8-8D70-6DAC27DB586D}" srcOrd="0" destOrd="0" presId="urn:microsoft.com/office/officeart/2005/8/layout/gear1"/>
    <dgm:cxn modelId="{4C6E35D4-13DF-47A1-8528-7D5CD917A848}" type="presParOf" srcId="{D826DA08-91A7-41D8-8101-9AB5CC032FC6}" destId="{5397B698-329F-4025-9034-827320A1569B}" srcOrd="0" destOrd="0" presId="urn:microsoft.com/office/officeart/2005/8/layout/gear1"/>
    <dgm:cxn modelId="{4D3A0E17-D62B-4212-9D7F-C1E85DCB898D}" type="presParOf" srcId="{D826DA08-91A7-41D8-8101-9AB5CC032FC6}" destId="{E04DD007-5870-44EA-A5E5-80EB53A4A9C9}" srcOrd="1" destOrd="0" presId="urn:microsoft.com/office/officeart/2005/8/layout/gear1"/>
    <dgm:cxn modelId="{922AB28D-721F-4636-8F5B-2E354E938DAF}" type="presParOf" srcId="{D826DA08-91A7-41D8-8101-9AB5CC032FC6}" destId="{EB6091D7-4C79-47E6-9A27-0A26E80B61F3}" srcOrd="2" destOrd="0" presId="urn:microsoft.com/office/officeart/2005/8/layout/gear1"/>
    <dgm:cxn modelId="{9B70599A-7C9F-41BF-BF78-9795E6207BFC}" type="presParOf" srcId="{D826DA08-91A7-41D8-8101-9AB5CC032FC6}" destId="{55F9EA8F-D4E3-4F35-9E0F-8F151FA7953D}" srcOrd="3" destOrd="0" presId="urn:microsoft.com/office/officeart/2005/8/layout/gear1"/>
    <dgm:cxn modelId="{55F6BFE5-6294-42FE-8AE8-61C34C67004B}" type="presParOf" srcId="{D826DA08-91A7-41D8-8101-9AB5CC032FC6}" destId="{E4903F72-E490-46AB-8650-8CA4250AB8E8}" srcOrd="4" destOrd="0" presId="urn:microsoft.com/office/officeart/2005/8/layout/gear1"/>
    <dgm:cxn modelId="{698E230D-5481-44BD-8410-D038D98B1F46}" type="presParOf" srcId="{D826DA08-91A7-41D8-8101-9AB5CC032FC6}" destId="{3886CC33-731F-49AD-9CA7-801843D76186}" srcOrd="5" destOrd="0" presId="urn:microsoft.com/office/officeart/2005/8/layout/gear1"/>
    <dgm:cxn modelId="{08889921-5CEE-44E3-88CF-16C12B0E6F47}" type="presParOf" srcId="{D826DA08-91A7-41D8-8101-9AB5CC032FC6}" destId="{770B1D27-0DA7-4F48-B37E-77D985CA565B}" srcOrd="6" destOrd="0" presId="urn:microsoft.com/office/officeart/2005/8/layout/gear1"/>
    <dgm:cxn modelId="{AFEA674E-3F4C-48C8-AD25-186EB2D1DA35}" type="presParOf" srcId="{D826DA08-91A7-41D8-8101-9AB5CC032FC6}" destId="{D5C8915D-3F9D-4066-A749-B2724F4CD325}" srcOrd="7" destOrd="0" presId="urn:microsoft.com/office/officeart/2005/8/layout/gear1"/>
    <dgm:cxn modelId="{8B8DAD94-B238-4B74-8B3F-B11E3DF6DA4A}" type="presParOf" srcId="{D826DA08-91A7-41D8-8101-9AB5CC032FC6}" destId="{C9E2FB1F-44D5-44B8-A848-FF70C4EFA6FC}" srcOrd="8" destOrd="0" presId="urn:microsoft.com/office/officeart/2005/8/layout/gear1"/>
    <dgm:cxn modelId="{FC977874-6597-43E5-852B-F6BA31833A3A}" type="presParOf" srcId="{D826DA08-91A7-41D8-8101-9AB5CC032FC6}" destId="{2C31F776-3DBA-4A2D-82C1-0FB1ED4BB89C}" srcOrd="9" destOrd="0" presId="urn:microsoft.com/office/officeart/2005/8/layout/gear1"/>
    <dgm:cxn modelId="{86D49945-FB5A-47A9-900C-61C0645199E3}" type="presParOf" srcId="{D826DA08-91A7-41D8-8101-9AB5CC032FC6}" destId="{8182BD98-7847-4073-90E4-98C436A4EE25}" srcOrd="10" destOrd="0" presId="urn:microsoft.com/office/officeart/2005/8/layout/gear1"/>
    <dgm:cxn modelId="{1F9481BC-020F-4C40-AF68-45C361E11497}" type="presParOf" srcId="{D826DA08-91A7-41D8-8101-9AB5CC032FC6}" destId="{CFE3A8B7-4249-47E8-8D70-6DAC27DB586D}" srcOrd="11" destOrd="0" presId="urn:microsoft.com/office/officeart/2005/8/layout/gear1"/>
    <dgm:cxn modelId="{D1EDA4F8-296E-4A15-95DB-284C4ECCE183}" type="presParOf" srcId="{D826DA08-91A7-41D8-8101-9AB5CC032FC6}" destId="{55D4D454-0A60-4798-9AAC-3EE0DB4F6B2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7B698-329F-4025-9034-827320A1569B}">
      <dsp:nvSpPr>
        <dsp:cNvPr id="0" name=""/>
        <dsp:cNvSpPr/>
      </dsp:nvSpPr>
      <dsp:spPr>
        <a:xfrm>
          <a:off x="4876788" y="1828791"/>
          <a:ext cx="2626360" cy="2626360"/>
        </a:xfrm>
        <a:prstGeom prst="gear9">
          <a:avLst/>
        </a:prstGeom>
        <a:solidFill>
          <a:schemeClr val="accent5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Fortalecimiento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 de </a:t>
          </a:r>
          <a:r>
            <a:rPr lang="en-US" sz="1600" b="1" kern="1200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prácticas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 en CG</a:t>
          </a:r>
          <a:b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</a:b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/>
          </a:r>
          <a:b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</a:br>
          <a:r>
            <a:rPr lang="en-US" sz="1600" b="1" kern="1200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Vínculos</a:t>
          </a:r>
          <a:r>
            <a:rPr lang="en-US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 entre </a:t>
          </a:r>
          <a:r>
            <a:rPr lang="en-US" sz="1600" b="1" kern="1200" dirty="0" err="1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gobiernos</a:t>
          </a:r>
          <a:endParaRPr lang="en-US" sz="1600" b="1" kern="1200" dirty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</dsp:txBody>
      <dsp:txXfrm>
        <a:off x="5404803" y="2444003"/>
        <a:ext cx="1570330" cy="1350004"/>
      </dsp:txXfrm>
    </dsp:sp>
    <dsp:sp modelId="{55F9EA8F-D4E3-4F35-9E0F-8F151FA7953D}">
      <dsp:nvSpPr>
        <dsp:cNvPr id="0" name=""/>
        <dsp:cNvSpPr/>
      </dsp:nvSpPr>
      <dsp:spPr>
        <a:xfrm>
          <a:off x="3200406" y="1981192"/>
          <a:ext cx="1910080" cy="1910080"/>
        </a:xfrm>
        <a:prstGeom prst="gear6">
          <a:avLst/>
        </a:prstGeom>
        <a:solidFill>
          <a:srgbClr val="B7E0F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Países LAC</a:t>
          </a:r>
          <a:endParaRPr lang="en-US" sz="1600" b="1" kern="1200" dirty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</dsp:txBody>
      <dsp:txXfrm>
        <a:off x="3681274" y="2464967"/>
        <a:ext cx="948344" cy="942530"/>
      </dsp:txXfrm>
    </dsp:sp>
    <dsp:sp modelId="{770B1D27-0DA7-4F48-B37E-77D985CA565B}">
      <dsp:nvSpPr>
        <dsp:cNvPr id="0" name=""/>
        <dsp:cNvSpPr/>
      </dsp:nvSpPr>
      <dsp:spPr>
        <a:xfrm rot="20700000">
          <a:off x="3410710" y="362705"/>
          <a:ext cx="1871488" cy="1871488"/>
        </a:xfrm>
        <a:prstGeom prst="gear6">
          <a:avLst/>
        </a:prstGeom>
        <a:solidFill>
          <a:srgbClr val="FECB98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>RICG</a:t>
          </a:r>
          <a:r>
            <a:rPr lang="es-CO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  <a:t/>
          </a:r>
          <a:br>
            <a:rPr lang="es-CO" sz="1600" b="1" kern="1200" dirty="0" smtClean="0">
              <a:solidFill>
                <a:schemeClr val="bg1">
                  <a:lumMod val="50000"/>
                </a:schemeClr>
              </a:solidFill>
              <a:latin typeface="Futura Lt BT" pitchFamily="34" charset="0"/>
            </a:rPr>
          </a:br>
          <a:endParaRPr lang="en-US" sz="1600" b="1" kern="1200" dirty="0">
            <a:solidFill>
              <a:schemeClr val="bg1">
                <a:lumMod val="50000"/>
              </a:schemeClr>
            </a:solidFill>
            <a:latin typeface="Futura Lt BT" pitchFamily="34" charset="0"/>
          </a:endParaRPr>
        </a:p>
      </dsp:txBody>
      <dsp:txXfrm rot="-20700000">
        <a:off x="3821182" y="773177"/>
        <a:ext cx="1050544" cy="1050544"/>
      </dsp:txXfrm>
    </dsp:sp>
    <dsp:sp modelId="{8182BD98-7847-4073-90E4-98C436A4EE25}">
      <dsp:nvSpPr>
        <dsp:cNvPr id="0" name=""/>
        <dsp:cNvSpPr/>
      </dsp:nvSpPr>
      <dsp:spPr>
        <a:xfrm>
          <a:off x="4724405" y="1371607"/>
          <a:ext cx="3361740" cy="3361740"/>
        </a:xfrm>
        <a:prstGeom prst="circularArrow">
          <a:avLst>
            <a:gd name="adj1" fmla="val 4688"/>
            <a:gd name="adj2" fmla="val 299029"/>
            <a:gd name="adj3" fmla="val 2528486"/>
            <a:gd name="adj4" fmla="val 15834988"/>
            <a:gd name="adj5" fmla="val 5469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3A8B7-4249-47E8-8D70-6DAC27DB586D}">
      <dsp:nvSpPr>
        <dsp:cNvPr id="0" name=""/>
        <dsp:cNvSpPr/>
      </dsp:nvSpPr>
      <dsp:spPr>
        <a:xfrm rot="17831965">
          <a:off x="2667009" y="1828809"/>
          <a:ext cx="2442514" cy="24425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4D454-0A60-4798-9AAC-3EE0DB4F6B2A}">
      <dsp:nvSpPr>
        <dsp:cNvPr id="0" name=""/>
        <dsp:cNvSpPr/>
      </dsp:nvSpPr>
      <dsp:spPr>
        <a:xfrm rot="1234688">
          <a:off x="3045808" y="-2204"/>
          <a:ext cx="2633522" cy="26335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694B-ECAA-4BF8-A7ED-61198D7ED056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AC82-DDDC-4EC3-95DB-58953FB22A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0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Nuev</a:t>
            </a:r>
            <a:r>
              <a:rPr lang="es-CO" baseline="0" dirty="0" smtClean="0"/>
              <a:t>a imagen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AC82-DDDC-4EC3-95DB-58953FB22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060718-2EE5-4EED-B08C-F0604DED93F2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1C2BD-EF07-4D4D-A41A-2504318C165C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icg.biz/hom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ricg.biz/home/" TargetMode="Externa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ricg.i4es.info/modulo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ricg.info:8080/Plone/iniciativas-de-apoyo-es/actividades/conferencia-anual/viii-conferencia-anuald-e-la-ricg-2012/Ficha%20Observatorio.pdf/view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43400" y="1043564"/>
            <a:ext cx="4762500" cy="612775"/>
          </a:xfrm>
        </p:spPr>
        <p:txBody>
          <a:bodyPr>
            <a:normAutofit/>
          </a:bodyPr>
          <a:lstStyle/>
          <a:p>
            <a:r>
              <a:rPr lang="es-CO" sz="2800" dirty="0">
                <a:solidFill>
                  <a:srgbClr val="0070C0"/>
                </a:solidFill>
                <a:latin typeface="Futura Lt BT" pitchFamily="34" charset="0"/>
              </a:rPr>
              <a:t>N</a:t>
            </a:r>
            <a:r>
              <a:rPr lang="es-CO" sz="2800" dirty="0" smtClean="0">
                <a:solidFill>
                  <a:srgbClr val="0070C0"/>
                </a:solidFill>
                <a:latin typeface="Futura Lt BT" pitchFamily="34" charset="0"/>
              </a:rPr>
              <a:t>uevo Sitio Web de la RICG</a:t>
            </a:r>
            <a:endParaRPr lang="en-US" sz="2800" dirty="0">
              <a:solidFill>
                <a:srgbClr val="0070C0"/>
              </a:solidFill>
              <a:latin typeface="Futura Lt BT" pitchFamily="34" charset="0"/>
            </a:endParaRPr>
          </a:p>
        </p:txBody>
      </p:sp>
      <p:pic>
        <p:nvPicPr>
          <p:cNvPr id="4" name="Picture 43" descr="Logo-RICG-Españ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2728"/>
            <a:ext cx="4247778" cy="129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419600" y="692727"/>
            <a:ext cx="0" cy="1314450"/>
          </a:xfrm>
          <a:prstGeom prst="line">
            <a:avLst/>
          </a:prstGeom>
          <a:ln>
            <a:solidFill>
              <a:srgbClr val="EF76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1807916" y="4485870"/>
            <a:ext cx="5888284" cy="497778"/>
            <a:chOff x="1943100" y="4419600"/>
            <a:chExt cx="5143500" cy="441325"/>
          </a:xfrm>
        </p:grpSpPr>
        <p:grpSp>
          <p:nvGrpSpPr>
            <p:cNvPr id="11" name="10 Grupo"/>
            <p:cNvGrpSpPr/>
            <p:nvPr/>
          </p:nvGrpSpPr>
          <p:grpSpPr>
            <a:xfrm>
              <a:off x="1943100" y="4419600"/>
              <a:ext cx="3009900" cy="441325"/>
              <a:chOff x="1943100" y="4419600"/>
              <a:chExt cx="3009900" cy="441325"/>
            </a:xfrm>
          </p:grpSpPr>
          <p:pic>
            <p:nvPicPr>
              <p:cNvPr id="8" name="Picture 42" descr="OAS_Seal_ESP_Principa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3100" y="4419600"/>
                <a:ext cx="1447800" cy="441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5" descr="BI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4495800"/>
                <a:ext cx="8382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44" descr="IDRC-CRD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521200"/>
              <a:ext cx="1371600" cy="31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12 CuadroTexto"/>
          <p:cNvSpPr txBox="1"/>
          <p:nvPr/>
        </p:nvSpPr>
        <p:spPr>
          <a:xfrm>
            <a:off x="2352489" y="327413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EF762B"/>
                </a:solidFill>
                <a:latin typeface="Futura Lt BT" pitchFamily="34" charset="0"/>
              </a:rPr>
              <a:t>www.ricg.org</a:t>
            </a:r>
            <a:endParaRPr lang="en-US" sz="3600" dirty="0">
              <a:solidFill>
                <a:srgbClr val="EF762B"/>
              </a:solidFill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EF762B"/>
                </a:solidFill>
              </a:rPr>
              <a:t>www.ricg.org</a:t>
            </a:r>
            <a:endParaRPr lang="en-US" dirty="0">
              <a:solidFill>
                <a:srgbClr val="EF762B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36289001"/>
              </p:ext>
            </p:extLst>
          </p:nvPr>
        </p:nvGraphicFramePr>
        <p:xfrm>
          <a:off x="762000" y="1676400"/>
          <a:ext cx="8229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572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Futura Lt BT" pitchFamily="34" charset="0"/>
              </a:rPr>
              <a:t>Cooperación técnica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Futura Lt BT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439994" y="2311400"/>
            <a:ext cx="3522406" cy="2264337"/>
            <a:chOff x="439994" y="1828800"/>
            <a:chExt cx="3522406" cy="2264337"/>
          </a:xfrm>
        </p:grpSpPr>
        <p:sp>
          <p:nvSpPr>
            <p:cNvPr id="13" name="12 CuadroTexto"/>
            <p:cNvSpPr txBox="1"/>
            <p:nvPr/>
          </p:nvSpPr>
          <p:spPr>
            <a:xfrm>
              <a:off x="457200" y="18288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solidFill>
                    <a:schemeClr val="bg1">
                      <a:lumMod val="50000"/>
                    </a:schemeClr>
                  </a:solidFill>
                  <a:latin typeface="Futura Lt BT" pitchFamily="34" charset="0"/>
                </a:rPr>
                <a:t>Intercambio de experiencias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Futura Lt BT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57200" y="28702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solidFill>
                    <a:schemeClr val="bg1">
                      <a:lumMod val="50000"/>
                    </a:schemeClr>
                  </a:solidFill>
                  <a:latin typeface="Futura Lt BT" pitchFamily="34" charset="0"/>
                </a:rPr>
                <a:t>Espacios de conocimiento mutuo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Futura Lt BT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39994" y="3723805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>
                      <a:lumMod val="50000"/>
                    </a:schemeClr>
                  </a:solidFill>
                  <a:latin typeface="Futura Lt BT" pitchFamily="34" charset="0"/>
                </a:rPr>
                <a:t>Capacitación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Futura Lt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1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EF762B"/>
                </a:solidFill>
              </a:rPr>
              <a:t>www.ricg.org</a:t>
            </a:r>
            <a:endParaRPr lang="en-US" dirty="0">
              <a:solidFill>
                <a:srgbClr val="EF762B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7" y="2577255"/>
            <a:ext cx="420674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9237" y="1625537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tx2"/>
                </a:solidFill>
                <a:latin typeface="Futura Lt BT" pitchFamily="34" charset="0"/>
                <a:hlinkClick r:id="rId5"/>
              </a:rPr>
              <a:t>Nuev</a:t>
            </a:r>
            <a:r>
              <a:rPr lang="es-CO" baseline="0" dirty="0" smtClean="0">
                <a:solidFill>
                  <a:schemeClr val="tx2"/>
                </a:solidFill>
                <a:latin typeface="Futura Lt BT" pitchFamily="34" charset="0"/>
                <a:hlinkClick r:id="rId5"/>
              </a:rPr>
              <a:t>a imagen</a:t>
            </a:r>
            <a:endParaRPr lang="en-US" dirty="0">
              <a:solidFill>
                <a:schemeClr val="tx2"/>
              </a:solidFill>
              <a:latin typeface="Futura Lt B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07527" y="1309299"/>
            <a:ext cx="396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  <a:latin typeface="Futura Lt BT" pitchFamily="34" charset="0"/>
              </a:rPr>
              <a:t>Características: 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>
              <a:latin typeface="Futura Lt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Futura Lt BT" pitchFamily="34" charset="0"/>
              </a:rPr>
              <a:t>Herramienta amigable y moderna.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 smtClean="0">
              <a:latin typeface="Futura Lt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Futura Lt BT" pitchFamily="34" charset="0"/>
              </a:rPr>
              <a:t>Mayor interacción y facilidad en la navegación para la ubicación de contenidos: países miembros, calendario de actividades, publicaciones, etc.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 smtClean="0">
              <a:latin typeface="Futura Lt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Futura Lt BT" pitchFamily="34" charset="0"/>
              </a:rPr>
              <a:t>Mayor ilustración de actividades y noticias mediante galería de imágenes.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 smtClean="0">
              <a:latin typeface="Futura Lt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Futura Lt BT" pitchFamily="34" charset="0"/>
              </a:rPr>
              <a:t>Multilenguaje.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 smtClean="0">
              <a:latin typeface="Futura Lt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latin typeface="Futura Lt BT" pitchFamily="34" charset="0"/>
              </a:rPr>
              <a:t>Fácil manejo del contenido de edición y administración.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74073" y="162553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Futura Lt BT" pitchFamily="34" charset="0"/>
                <a:hlinkClick r:id="rId2"/>
              </a:rPr>
              <a:t>Funcionalidades</a:t>
            </a:r>
            <a:endParaRPr lang="en-US" dirty="0">
              <a:latin typeface="Futura Lt BT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EF762B"/>
                </a:solidFill>
              </a:rPr>
              <a:t>www.ricg.org</a:t>
            </a:r>
            <a:endParaRPr lang="en-US" dirty="0">
              <a:solidFill>
                <a:srgbClr val="EF762B"/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2438400"/>
            <a:ext cx="5141749" cy="290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84204" y="1819319"/>
            <a:ext cx="357447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Futura Lt BT" pitchFamily="34" charset="0"/>
              </a:rPr>
              <a:t> </a:t>
            </a:r>
            <a:endParaRPr lang="es-CO" sz="1400" dirty="0" smtClean="0">
              <a:latin typeface="Futura Lt B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latin typeface="Futura Lt BT" pitchFamily="34" charset="0"/>
              </a:rPr>
              <a:t>Base de expertos.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latin typeface="Futura Lt BT" pitchFamily="34" charset="0"/>
              </a:rPr>
              <a:t>Biblioteca virtual.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err="1" smtClean="0">
                <a:latin typeface="Futura Lt BT" pitchFamily="34" charset="0"/>
              </a:rPr>
              <a:t>Market</a:t>
            </a:r>
            <a:r>
              <a:rPr lang="es-CO" sz="1600" dirty="0" smtClean="0">
                <a:latin typeface="Futura Lt BT" pitchFamily="34" charset="0"/>
              </a:rPr>
              <a:t> Place.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latin typeface="Futura Lt BT" pitchFamily="34" charset="0"/>
              </a:rPr>
              <a:t>Espacio para redes sociales: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latin typeface="Futura Lt BT" pitchFamily="34" charset="0"/>
              </a:rPr>
              <a:t>Módulo </a:t>
            </a:r>
            <a:r>
              <a:rPr lang="es-MX" sz="1600" dirty="0">
                <a:latin typeface="Futura Lt BT" pitchFamily="34" charset="0"/>
              </a:rPr>
              <a:t>de </a:t>
            </a:r>
            <a:r>
              <a:rPr lang="es-MX" sz="1600" dirty="0" err="1">
                <a:latin typeface="Futura Lt BT" pitchFamily="34" charset="0"/>
              </a:rPr>
              <a:t>Newsletter</a:t>
            </a:r>
            <a:r>
              <a:rPr lang="es-MX" sz="1600" dirty="0">
                <a:latin typeface="Futura Lt BT" pitchFamily="34" charset="0"/>
              </a:rPr>
              <a:t> y </a:t>
            </a:r>
            <a:r>
              <a:rPr lang="es-MX" sz="1600" dirty="0" smtClean="0">
                <a:latin typeface="Futura Lt BT" pitchFamily="34" charset="0"/>
              </a:rPr>
              <a:t>distribución.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latin typeface="Futura Lt BT" pitchFamily="34" charset="0"/>
              </a:rPr>
              <a:t>Módulo para la creación de encuestas y distribución.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latin typeface="Futura Lt BT" pitchFamily="34" charset="0"/>
              </a:rPr>
              <a:t>Herramienta avanzada para subir fotos y videos.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latin typeface="Futura Lt BT" pitchFamily="34" charset="0"/>
              </a:rPr>
              <a:t>Módulos para los Premios RICG.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600" dirty="0" smtClean="0">
                <a:latin typeface="Futura Lt BT" pitchFamily="34" charset="0"/>
              </a:rPr>
              <a:t>Módulo para el Observatorio de las Compras Gubernamentales.</a:t>
            </a:r>
          </a:p>
          <a:p>
            <a:endParaRPr lang="es-MX" sz="1600" dirty="0" smtClean="0">
              <a:latin typeface="Futura Lt B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95600"/>
            <a:ext cx="457200" cy="22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1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98755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accent3">
                    <a:lumMod val="50000"/>
                  </a:schemeClr>
                </a:solidFill>
              </a:rPr>
              <a:t>Observatorio de las Compras Gubernamentales</a:t>
            </a:r>
            <a:r>
              <a:rPr lang="es-CO" sz="2800" dirty="0" smtClean="0">
                <a:solidFill>
                  <a:srgbClr val="EF762B"/>
                </a:solidFill>
              </a:rPr>
              <a:t>       </a:t>
            </a:r>
            <a:r>
              <a:rPr lang="es-CO" sz="2000" dirty="0" smtClean="0">
                <a:solidFill>
                  <a:srgbClr val="EF762B"/>
                </a:solidFill>
              </a:rPr>
              <a:t>www.ricg.org</a:t>
            </a:r>
            <a:endParaRPr lang="en-US" sz="2000" dirty="0">
              <a:solidFill>
                <a:srgbClr val="EF762B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7145" y="1418549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Futura Lt BT" pitchFamily="34" charset="0"/>
              </a:rPr>
              <a:t>Es un repositorio de conocimiento que brinda información clave de los sistemas de compras Gubernamentales de los países miembros de la RICG.</a:t>
            </a:r>
          </a:p>
          <a:p>
            <a:pPr algn="just"/>
            <a:endParaRPr lang="es-CO" dirty="0">
              <a:latin typeface="Futura Lt BT" pitchFamily="34" charset="0"/>
            </a:endParaRPr>
          </a:p>
          <a:p>
            <a:pPr algn="just"/>
            <a:r>
              <a:rPr lang="es-CO" dirty="0" smtClean="0">
                <a:latin typeface="Futura Lt BT" pitchFamily="34" charset="0"/>
              </a:rPr>
              <a:t>En la actualidad cuenta con datos generales de país, (geográfico, económico y político, institución rectora del sistema en compras, datos de madurez del país.</a:t>
            </a:r>
          </a:p>
          <a:p>
            <a:pPr algn="just"/>
            <a:endParaRPr lang="es-CO" dirty="0">
              <a:latin typeface="Futura Lt BT" pitchFamily="34" charset="0"/>
            </a:endParaRPr>
          </a:p>
          <a:p>
            <a:pPr algn="just"/>
            <a:r>
              <a:rPr lang="es-CO" dirty="0" smtClean="0">
                <a:latin typeface="Futura Lt BT" pitchFamily="34" charset="0"/>
              </a:rPr>
              <a:t>En esta nueva etapa se busca incorporar nuevas funcionalidades que permitan </a:t>
            </a:r>
            <a:r>
              <a:rPr lang="es-CO" dirty="0" smtClean="0">
                <a:latin typeface="Futura Lt BT" pitchFamily="34" charset="0"/>
                <a:hlinkClick r:id="rId2"/>
              </a:rPr>
              <a:t>un conocimiento más amplio</a:t>
            </a:r>
            <a:r>
              <a:rPr lang="es-CO" dirty="0" smtClean="0">
                <a:latin typeface="Futura Lt BT" pitchFamily="34" charset="0"/>
              </a:rPr>
              <a:t> de los sistemas de compras en el país.</a:t>
            </a:r>
            <a:endParaRPr lang="en-US" dirty="0">
              <a:latin typeface="Futura Lt B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7145" y="40386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1600" dirty="0" smtClean="0">
                <a:latin typeface="Futura Lt BT" pitchFamily="34" charset="0"/>
              </a:rPr>
              <a:t>Inclusión </a:t>
            </a:r>
            <a:r>
              <a:rPr lang="es-ES" sz="1600" dirty="0">
                <a:latin typeface="Futura Lt BT" pitchFamily="34" charset="0"/>
              </a:rPr>
              <a:t>de nuevos componentes (Compras sostenibles, MYPIMES, etc</a:t>
            </a:r>
            <a:r>
              <a:rPr lang="es-ES" sz="1600" dirty="0" smtClean="0">
                <a:latin typeface="Futura Lt BT" pitchFamily="34" charset="0"/>
              </a:rPr>
              <a:t>.)</a:t>
            </a:r>
            <a:endParaRPr lang="en-US" sz="1600" dirty="0">
              <a:latin typeface="Futura Lt BT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dirty="0">
                <a:latin typeface="Futura Lt BT" pitchFamily="34" charset="0"/>
              </a:rPr>
              <a:t>Inclusión </a:t>
            </a:r>
            <a:r>
              <a:rPr lang="es-ES" sz="1600" dirty="0" smtClean="0">
                <a:latin typeface="Futura Lt BT" pitchFamily="34" charset="0"/>
              </a:rPr>
              <a:t>de un </a:t>
            </a:r>
            <a:r>
              <a:rPr lang="es-ES" sz="1600" dirty="0">
                <a:latin typeface="Futura Lt BT" pitchFamily="34" charset="0"/>
              </a:rPr>
              <a:t>catálogo de proyectos.</a:t>
            </a:r>
            <a:endParaRPr lang="en-US" sz="1600" dirty="0">
              <a:latin typeface="Futura Lt BT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dirty="0">
                <a:latin typeface="Futura Lt BT" pitchFamily="34" charset="0"/>
              </a:rPr>
              <a:t>Capacidad para generar reportes </a:t>
            </a:r>
            <a:r>
              <a:rPr lang="es-ES" sz="1600" dirty="0" smtClean="0">
                <a:latin typeface="Futura Lt BT" pitchFamily="34" charset="0"/>
              </a:rPr>
              <a:t>estandarizados y personalizados.</a:t>
            </a:r>
            <a:endParaRPr lang="en-US" sz="1600" dirty="0">
              <a:latin typeface="Futura Lt BT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dirty="0" smtClean="0">
                <a:latin typeface="Futura Lt BT" pitchFamily="34" charset="0"/>
              </a:rPr>
              <a:t>Facilidad </a:t>
            </a:r>
            <a:r>
              <a:rPr lang="es-ES" sz="1600" dirty="0">
                <a:latin typeface="Futura Lt BT" pitchFamily="34" charset="0"/>
              </a:rPr>
              <a:t>para obtener estadísticas, gráficos y comparaciones.</a:t>
            </a:r>
            <a:endParaRPr lang="en-US" sz="1600" dirty="0">
              <a:latin typeface="Futura Lt BT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dirty="0">
                <a:latin typeface="Futura Lt BT" pitchFamily="34" charset="0"/>
              </a:rPr>
              <a:t>Incorporar nuevos índices y cruce de datos</a:t>
            </a:r>
            <a:r>
              <a:rPr lang="es-ES" sz="1600" dirty="0" smtClean="0">
                <a:latin typeface="Futura Lt BT" pitchFamily="34" charset="0"/>
              </a:rPr>
              <a:t>.</a:t>
            </a:r>
            <a:endParaRPr lang="en-US" sz="1600" dirty="0">
              <a:latin typeface="Futura Lt B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05400" y="4115273"/>
            <a:ext cx="371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>
                <a:latin typeface="Futura Lt BT" pitchFamily="34" charset="0"/>
              </a:rPr>
              <a:t>Espacio para redes sociales:</a:t>
            </a:r>
            <a:endParaRPr lang="en-US" dirty="0" smtClean="0">
              <a:latin typeface="Futura Lt BT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dirty="0" smtClean="0">
                <a:latin typeface="Futura Lt BT" pitchFamily="34" charset="0"/>
              </a:rPr>
              <a:t>Facilidad para los países de subir información.</a:t>
            </a:r>
            <a:endParaRPr lang="en-US" dirty="0">
              <a:latin typeface="Futura Lt B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6" y="4191000"/>
            <a:ext cx="457200" cy="22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EF762B"/>
                </a:solidFill>
              </a:rPr>
              <a:t>www.ricg.org</a:t>
            </a:r>
            <a:endParaRPr lang="en-US" dirty="0">
              <a:solidFill>
                <a:srgbClr val="EF762B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89564" y="2133600"/>
            <a:ext cx="312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rgbClr val="0070C0"/>
                </a:solidFill>
                <a:latin typeface="Futura Lt BT" pitchFamily="34" charset="0"/>
              </a:rPr>
              <a:t>Muchas gracias!</a:t>
            </a:r>
          </a:p>
          <a:p>
            <a:pPr algn="ctr"/>
            <a:endParaRPr lang="es-CO" dirty="0">
              <a:solidFill>
                <a:srgbClr val="0070C0"/>
              </a:solidFill>
              <a:latin typeface="Futura Lt BT" pitchFamily="34" charset="0"/>
            </a:endParaRPr>
          </a:p>
          <a:p>
            <a:pPr algn="ctr"/>
            <a:endParaRPr lang="es-CO" dirty="0" smtClean="0">
              <a:solidFill>
                <a:srgbClr val="0070C0"/>
              </a:solidFill>
              <a:latin typeface="Futura Lt BT" pitchFamily="34" charset="0"/>
            </a:endParaRPr>
          </a:p>
          <a:p>
            <a:pPr algn="ctr"/>
            <a:r>
              <a:rPr lang="es-CO" dirty="0" err="1" smtClean="0">
                <a:solidFill>
                  <a:srgbClr val="FF0000"/>
                </a:solidFill>
                <a:latin typeface="Futura Lt BT" pitchFamily="34" charset="0"/>
              </a:rPr>
              <a:t>Hfonseca</a:t>
            </a:r>
            <a:r>
              <a:rPr lang="en-US" dirty="0" smtClean="0">
                <a:solidFill>
                  <a:srgbClr val="FF0000"/>
                </a:solidFill>
                <a:latin typeface="Futura Lt BT" pitchFamily="34" charset="0"/>
              </a:rPr>
              <a:t>@oas.org</a:t>
            </a:r>
            <a:endParaRPr lang="en-US" dirty="0">
              <a:solidFill>
                <a:srgbClr val="FF0000"/>
              </a:solidFill>
              <a:latin typeface="Futura Lt B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4243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8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216</TotalTime>
  <Words>287</Words>
  <Application>Microsoft Office PowerPoint</Application>
  <PresentationFormat>Presentación en pantalla (4:3)</PresentationFormat>
  <Paragraphs>56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Civil</vt:lpstr>
      <vt:lpstr>Nuevo Sitio Web de la RICG</vt:lpstr>
      <vt:lpstr>www.ricg.org</vt:lpstr>
      <vt:lpstr>www.ricg.org</vt:lpstr>
      <vt:lpstr>www.ricg.org</vt:lpstr>
      <vt:lpstr>Observatorio de las Compras Gubernamentales       www.ricg.org</vt:lpstr>
      <vt:lpstr>www.ricg.org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 sitio de la RICG</dc:title>
  <dc:creator>Erich de la Fuente</dc:creator>
  <cp:lastModifiedBy>Allied 042410</cp:lastModifiedBy>
  <cp:revision>36</cp:revision>
  <dcterms:created xsi:type="dcterms:W3CDTF">2012-09-08T21:04:04Z</dcterms:created>
  <dcterms:modified xsi:type="dcterms:W3CDTF">2012-09-13T19:13:47Z</dcterms:modified>
</cp:coreProperties>
</file>